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5"/>
  </p:notesMasterIdLst>
  <p:sldIdLst>
    <p:sldId id="256" r:id="rId2"/>
    <p:sldId id="311" r:id="rId3"/>
    <p:sldId id="312" r:id="rId4"/>
    <p:sldId id="341" r:id="rId5"/>
    <p:sldId id="346" r:id="rId6"/>
    <p:sldId id="345" r:id="rId7"/>
    <p:sldId id="344" r:id="rId8"/>
    <p:sldId id="343" r:id="rId9"/>
    <p:sldId id="313" r:id="rId10"/>
    <p:sldId id="342" r:id="rId11"/>
    <p:sldId id="347" r:id="rId12"/>
    <p:sldId id="349" r:id="rId13"/>
    <p:sldId id="348" r:id="rId1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6"/>
    </p:embeddedFont>
    <p:embeddedFont>
      <p:font typeface="Montserrat Black" panose="00000A00000000000000" pitchFamily="2" charset="0"/>
      <p:bold r:id="rId17"/>
      <p:boldItalic r:id="rId18"/>
    </p:embeddedFont>
    <p:embeddedFont>
      <p:font typeface="Montserrat Medium" panose="000006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C151F30A-44C4-4A17-936F-42C3E09EDA79}">
          <p14:sldIdLst>
            <p14:sldId id="256"/>
            <p14:sldId id="311"/>
            <p14:sldId id="312"/>
            <p14:sldId id="341"/>
            <p14:sldId id="346"/>
            <p14:sldId id="345"/>
            <p14:sldId id="344"/>
            <p14:sldId id="343"/>
            <p14:sldId id="313"/>
            <p14:sldId id="342"/>
            <p14:sldId id="347"/>
            <p14:sldId id="349"/>
            <p14:sldId id="34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AB3B4A-B4FF-4273-BF47-C80A95F0A1D4}">
  <a:tblStyle styleId="{D9AB3B4A-B4FF-4273-BF47-C80A95F0A1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8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268134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253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4736150" y="4101575"/>
            <a:ext cx="4407850" cy="1041925"/>
          </a:xfrm>
          <a:custGeom>
            <a:avLst/>
            <a:gdLst/>
            <a:ahLst/>
            <a:cxnLst/>
            <a:rect l="l" t="t" r="r" b="b"/>
            <a:pathLst>
              <a:path w="176314" h="41677" extrusionOk="0">
                <a:moveTo>
                  <a:pt x="1" y="0"/>
                </a:moveTo>
                <a:lnTo>
                  <a:pt x="1" y="26973"/>
                </a:lnTo>
                <a:cubicBezTo>
                  <a:pt x="1" y="26973"/>
                  <a:pt x="7504" y="41676"/>
                  <a:pt x="29031" y="41676"/>
                </a:cubicBezTo>
                <a:cubicBezTo>
                  <a:pt x="34143" y="41676"/>
                  <a:pt x="40047" y="40847"/>
                  <a:pt x="46829" y="38794"/>
                </a:cubicBezTo>
                <a:cubicBezTo>
                  <a:pt x="77849" y="29407"/>
                  <a:pt x="87280" y="14815"/>
                  <a:pt x="111927" y="14815"/>
                </a:cubicBezTo>
                <a:cubicBezTo>
                  <a:pt x="115359" y="14815"/>
                  <a:pt x="119085" y="15098"/>
                  <a:pt x="123205" y="15717"/>
                </a:cubicBezTo>
                <a:cubicBezTo>
                  <a:pt x="126869" y="16267"/>
                  <a:pt x="130363" y="16513"/>
                  <a:pt x="133681" y="16513"/>
                </a:cubicBezTo>
                <a:cubicBezTo>
                  <a:pt x="160908" y="16513"/>
                  <a:pt x="176314" y="0"/>
                  <a:pt x="1763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5505600" cy="23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2910300"/>
            <a:ext cx="5505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4736150" y="0"/>
            <a:ext cx="4407850" cy="1041925"/>
          </a:xfrm>
          <a:custGeom>
            <a:avLst/>
            <a:gdLst/>
            <a:ahLst/>
            <a:cxnLst/>
            <a:rect l="l" t="t" r="r" b="b"/>
            <a:pathLst>
              <a:path w="176314" h="41677" extrusionOk="0">
                <a:moveTo>
                  <a:pt x="1" y="0"/>
                </a:moveTo>
                <a:lnTo>
                  <a:pt x="1" y="26973"/>
                </a:lnTo>
                <a:cubicBezTo>
                  <a:pt x="1" y="26973"/>
                  <a:pt x="7504" y="41676"/>
                  <a:pt x="29031" y="41676"/>
                </a:cubicBezTo>
                <a:cubicBezTo>
                  <a:pt x="34143" y="41676"/>
                  <a:pt x="40047" y="40847"/>
                  <a:pt x="46829" y="38794"/>
                </a:cubicBezTo>
                <a:cubicBezTo>
                  <a:pt x="77849" y="29407"/>
                  <a:pt x="87280" y="14815"/>
                  <a:pt x="111927" y="14815"/>
                </a:cubicBezTo>
                <a:cubicBezTo>
                  <a:pt x="115359" y="14815"/>
                  <a:pt x="119085" y="15098"/>
                  <a:pt x="123205" y="15717"/>
                </a:cubicBezTo>
                <a:cubicBezTo>
                  <a:pt x="126869" y="16267"/>
                  <a:pt x="130363" y="16513"/>
                  <a:pt x="133681" y="16513"/>
                </a:cubicBezTo>
                <a:cubicBezTo>
                  <a:pt x="160908" y="16513"/>
                  <a:pt x="176314" y="0"/>
                  <a:pt x="1763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5445825" y="0"/>
            <a:ext cx="3698175" cy="1055475"/>
          </a:xfrm>
          <a:custGeom>
            <a:avLst/>
            <a:gdLst/>
            <a:ahLst/>
            <a:cxnLst/>
            <a:rect l="l" t="t" r="r" b="b"/>
            <a:pathLst>
              <a:path w="147927" h="42219" extrusionOk="0">
                <a:moveTo>
                  <a:pt x="1" y="0"/>
                </a:moveTo>
                <a:lnTo>
                  <a:pt x="1" y="27326"/>
                </a:lnTo>
                <a:cubicBezTo>
                  <a:pt x="1" y="27326"/>
                  <a:pt x="6296" y="42219"/>
                  <a:pt x="24357" y="42219"/>
                </a:cubicBezTo>
                <a:cubicBezTo>
                  <a:pt x="28646" y="42219"/>
                  <a:pt x="33599" y="41379"/>
                  <a:pt x="39290" y="39299"/>
                </a:cubicBezTo>
                <a:cubicBezTo>
                  <a:pt x="65317" y="29790"/>
                  <a:pt x="73228" y="15009"/>
                  <a:pt x="93908" y="15009"/>
                </a:cubicBezTo>
                <a:cubicBezTo>
                  <a:pt x="96787" y="15009"/>
                  <a:pt x="99913" y="15295"/>
                  <a:pt x="103370" y="15922"/>
                </a:cubicBezTo>
                <a:cubicBezTo>
                  <a:pt x="106443" y="16479"/>
                  <a:pt x="109374" y="16728"/>
                  <a:pt x="112158" y="16728"/>
                </a:cubicBezTo>
                <a:cubicBezTo>
                  <a:pt x="135001" y="16728"/>
                  <a:pt x="147927" y="0"/>
                  <a:pt x="1479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5400000">
            <a:off x="1350050" y="2703450"/>
            <a:ext cx="1099950" cy="3800075"/>
          </a:xfrm>
          <a:custGeom>
            <a:avLst/>
            <a:gdLst/>
            <a:ahLst/>
            <a:cxnLst/>
            <a:rect l="l" t="t" r="r" b="b"/>
            <a:pathLst>
              <a:path w="43998" h="152003" extrusionOk="0">
                <a:moveTo>
                  <a:pt x="43615" y="0"/>
                </a:moveTo>
                <a:cubicBezTo>
                  <a:pt x="43615" y="0"/>
                  <a:pt x="16366" y="17346"/>
                  <a:pt x="22729" y="41629"/>
                </a:cubicBezTo>
                <a:cubicBezTo>
                  <a:pt x="29096" y="65911"/>
                  <a:pt x="43997" y="70379"/>
                  <a:pt x="22000" y="100808"/>
                </a:cubicBezTo>
                <a:cubicBezTo>
                  <a:pt x="1" y="131235"/>
                  <a:pt x="43615" y="152002"/>
                  <a:pt x="43615" y="152002"/>
                </a:cubicBezTo>
                <a:lnTo>
                  <a:pt x="436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5400000">
            <a:off x="1282425" y="3051700"/>
            <a:ext cx="819325" cy="3384200"/>
          </a:xfrm>
          <a:custGeom>
            <a:avLst/>
            <a:gdLst/>
            <a:ahLst/>
            <a:cxnLst/>
            <a:rect l="l" t="t" r="r" b="b"/>
            <a:pathLst>
              <a:path w="32773" h="135368" extrusionOk="0">
                <a:moveTo>
                  <a:pt x="32773" y="0"/>
                </a:moveTo>
                <a:lnTo>
                  <a:pt x="32773" y="0"/>
                </a:lnTo>
                <a:cubicBezTo>
                  <a:pt x="32772" y="1"/>
                  <a:pt x="12156" y="14749"/>
                  <a:pt x="16884" y="36501"/>
                </a:cubicBezTo>
                <a:cubicBezTo>
                  <a:pt x="21613" y="58253"/>
                  <a:pt x="32684" y="62255"/>
                  <a:pt x="16343" y="89509"/>
                </a:cubicBezTo>
                <a:cubicBezTo>
                  <a:pt x="1" y="116766"/>
                  <a:pt x="32401" y="135367"/>
                  <a:pt x="32401" y="135367"/>
                </a:cubicBezTo>
                <a:lnTo>
                  <a:pt x="3277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5400000">
            <a:off x="-1385450" y="1641238"/>
            <a:ext cx="3275400" cy="504525"/>
          </a:xfrm>
          <a:custGeom>
            <a:avLst/>
            <a:gdLst/>
            <a:ahLst/>
            <a:cxnLst/>
            <a:rect l="l" t="t" r="r" b="b"/>
            <a:pathLst>
              <a:path w="131016" h="20181" extrusionOk="0">
                <a:moveTo>
                  <a:pt x="25838" y="1"/>
                </a:moveTo>
                <a:cubicBezTo>
                  <a:pt x="6842" y="1"/>
                  <a:pt x="0" y="20178"/>
                  <a:pt x="0" y="20178"/>
                </a:cubicBezTo>
                <a:lnTo>
                  <a:pt x="0" y="20181"/>
                </a:lnTo>
                <a:lnTo>
                  <a:pt x="131016" y="20181"/>
                </a:lnTo>
                <a:cubicBezTo>
                  <a:pt x="131016" y="20181"/>
                  <a:pt x="122212" y="8215"/>
                  <a:pt x="108815" y="8215"/>
                </a:cubicBezTo>
                <a:cubicBezTo>
                  <a:pt x="105950" y="8215"/>
                  <a:pt x="102875" y="8763"/>
                  <a:pt x="99631" y="10091"/>
                </a:cubicBezTo>
                <a:cubicBezTo>
                  <a:pt x="93778" y="12488"/>
                  <a:pt x="87492" y="14982"/>
                  <a:pt x="78789" y="14982"/>
                </a:cubicBezTo>
                <a:cubicBezTo>
                  <a:pt x="69901" y="14982"/>
                  <a:pt x="58491" y="12380"/>
                  <a:pt x="42447" y="4415"/>
                </a:cubicBezTo>
                <a:cubicBezTo>
                  <a:pt x="36095" y="1262"/>
                  <a:pt x="30587" y="1"/>
                  <a:pt x="258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5400000">
            <a:off x="-1210600" y="1210638"/>
            <a:ext cx="2862100" cy="440825"/>
          </a:xfrm>
          <a:custGeom>
            <a:avLst/>
            <a:gdLst/>
            <a:ahLst/>
            <a:cxnLst/>
            <a:rect l="l" t="t" r="r" b="b"/>
            <a:pathLst>
              <a:path w="114484" h="17633" extrusionOk="0">
                <a:moveTo>
                  <a:pt x="22578" y="1"/>
                </a:moveTo>
                <a:cubicBezTo>
                  <a:pt x="5980" y="1"/>
                  <a:pt x="1" y="17632"/>
                  <a:pt x="1" y="17632"/>
                </a:cubicBezTo>
                <a:lnTo>
                  <a:pt x="114484" y="17632"/>
                </a:lnTo>
                <a:cubicBezTo>
                  <a:pt x="114484" y="17632"/>
                  <a:pt x="106791" y="7178"/>
                  <a:pt x="95085" y="7178"/>
                </a:cubicBezTo>
                <a:cubicBezTo>
                  <a:pt x="92581" y="7178"/>
                  <a:pt x="89894" y="7656"/>
                  <a:pt x="87059" y="8817"/>
                </a:cubicBezTo>
                <a:cubicBezTo>
                  <a:pt x="81944" y="10911"/>
                  <a:pt x="76451" y="13091"/>
                  <a:pt x="68846" y="13091"/>
                </a:cubicBezTo>
                <a:cubicBezTo>
                  <a:pt x="61079" y="13091"/>
                  <a:pt x="51110" y="10817"/>
                  <a:pt x="37090" y="3858"/>
                </a:cubicBezTo>
                <a:cubicBezTo>
                  <a:pt x="31541" y="1103"/>
                  <a:pt x="26727" y="1"/>
                  <a:pt x="225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6711000" y="2091980"/>
            <a:ext cx="2433003" cy="3047115"/>
          </a:xfrm>
          <a:custGeom>
            <a:avLst/>
            <a:gdLst/>
            <a:ahLst/>
            <a:cxnLst/>
            <a:rect l="l" t="t" r="r" b="b"/>
            <a:pathLst>
              <a:path w="37986" h="47574" extrusionOk="0">
                <a:moveTo>
                  <a:pt x="37985" y="1"/>
                </a:moveTo>
                <a:cubicBezTo>
                  <a:pt x="37985" y="1"/>
                  <a:pt x="25293" y="1820"/>
                  <a:pt x="24740" y="10614"/>
                </a:cubicBezTo>
                <a:cubicBezTo>
                  <a:pt x="24185" y="19410"/>
                  <a:pt x="26773" y="21995"/>
                  <a:pt x="21599" y="26430"/>
                </a:cubicBezTo>
                <a:cubicBezTo>
                  <a:pt x="16426" y="30865"/>
                  <a:pt x="0" y="33330"/>
                  <a:pt x="4250" y="47574"/>
                </a:cubicBezTo>
                <a:lnTo>
                  <a:pt x="37986" y="47574"/>
                </a:lnTo>
                <a:lnTo>
                  <a:pt x="379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720000" y="2271600"/>
            <a:ext cx="4644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720000" y="1455900"/>
            <a:ext cx="46440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/>
          <p:nvPr/>
        </p:nvSpPr>
        <p:spPr>
          <a:xfrm flipH="1">
            <a:off x="4736150" y="0"/>
            <a:ext cx="4407850" cy="1041925"/>
          </a:xfrm>
          <a:custGeom>
            <a:avLst/>
            <a:gdLst/>
            <a:ahLst/>
            <a:cxnLst/>
            <a:rect l="l" t="t" r="r" b="b"/>
            <a:pathLst>
              <a:path w="176314" h="41677" extrusionOk="0">
                <a:moveTo>
                  <a:pt x="1" y="0"/>
                </a:moveTo>
                <a:lnTo>
                  <a:pt x="1" y="26973"/>
                </a:lnTo>
                <a:cubicBezTo>
                  <a:pt x="1" y="26973"/>
                  <a:pt x="7504" y="41676"/>
                  <a:pt x="29031" y="41676"/>
                </a:cubicBezTo>
                <a:cubicBezTo>
                  <a:pt x="34143" y="41676"/>
                  <a:pt x="40047" y="40847"/>
                  <a:pt x="46829" y="38794"/>
                </a:cubicBezTo>
                <a:cubicBezTo>
                  <a:pt x="77849" y="29407"/>
                  <a:pt x="87280" y="14815"/>
                  <a:pt x="111927" y="14815"/>
                </a:cubicBezTo>
                <a:cubicBezTo>
                  <a:pt x="115359" y="14815"/>
                  <a:pt x="119085" y="15098"/>
                  <a:pt x="123205" y="15717"/>
                </a:cubicBezTo>
                <a:cubicBezTo>
                  <a:pt x="126869" y="16267"/>
                  <a:pt x="130363" y="16513"/>
                  <a:pt x="133681" y="16513"/>
                </a:cubicBezTo>
                <a:cubicBezTo>
                  <a:pt x="160908" y="16513"/>
                  <a:pt x="176314" y="0"/>
                  <a:pt x="17631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9"/>
          <p:cNvSpPr/>
          <p:nvPr/>
        </p:nvSpPr>
        <p:spPr>
          <a:xfrm flipH="1">
            <a:off x="5445825" y="0"/>
            <a:ext cx="3698175" cy="1055475"/>
          </a:xfrm>
          <a:custGeom>
            <a:avLst/>
            <a:gdLst/>
            <a:ahLst/>
            <a:cxnLst/>
            <a:rect l="l" t="t" r="r" b="b"/>
            <a:pathLst>
              <a:path w="147927" h="42219" extrusionOk="0">
                <a:moveTo>
                  <a:pt x="1" y="0"/>
                </a:moveTo>
                <a:lnTo>
                  <a:pt x="1" y="27326"/>
                </a:lnTo>
                <a:cubicBezTo>
                  <a:pt x="1" y="27326"/>
                  <a:pt x="6296" y="42219"/>
                  <a:pt x="24357" y="42219"/>
                </a:cubicBezTo>
                <a:cubicBezTo>
                  <a:pt x="28646" y="42219"/>
                  <a:pt x="33599" y="41379"/>
                  <a:pt x="39290" y="39299"/>
                </a:cubicBezTo>
                <a:cubicBezTo>
                  <a:pt x="65317" y="29790"/>
                  <a:pt x="73228" y="15009"/>
                  <a:pt x="93908" y="15009"/>
                </a:cubicBezTo>
                <a:cubicBezTo>
                  <a:pt x="96787" y="15009"/>
                  <a:pt x="99913" y="15295"/>
                  <a:pt x="103370" y="15922"/>
                </a:cubicBezTo>
                <a:cubicBezTo>
                  <a:pt x="106443" y="16479"/>
                  <a:pt x="109374" y="16728"/>
                  <a:pt x="112158" y="16728"/>
                </a:cubicBezTo>
                <a:cubicBezTo>
                  <a:pt x="135001" y="16728"/>
                  <a:pt x="147927" y="0"/>
                  <a:pt x="1479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/>
          <p:nvPr/>
        </p:nvSpPr>
        <p:spPr>
          <a:xfrm rot="5400000">
            <a:off x="1350050" y="2703450"/>
            <a:ext cx="1099950" cy="3800075"/>
          </a:xfrm>
          <a:custGeom>
            <a:avLst/>
            <a:gdLst/>
            <a:ahLst/>
            <a:cxnLst/>
            <a:rect l="l" t="t" r="r" b="b"/>
            <a:pathLst>
              <a:path w="43998" h="152003" extrusionOk="0">
                <a:moveTo>
                  <a:pt x="43615" y="0"/>
                </a:moveTo>
                <a:cubicBezTo>
                  <a:pt x="43615" y="0"/>
                  <a:pt x="16366" y="17346"/>
                  <a:pt x="22729" y="41629"/>
                </a:cubicBezTo>
                <a:cubicBezTo>
                  <a:pt x="29096" y="65911"/>
                  <a:pt x="43997" y="70379"/>
                  <a:pt x="22000" y="100808"/>
                </a:cubicBezTo>
                <a:cubicBezTo>
                  <a:pt x="1" y="131235"/>
                  <a:pt x="43615" y="152002"/>
                  <a:pt x="43615" y="152002"/>
                </a:cubicBezTo>
                <a:lnTo>
                  <a:pt x="436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/>
          <p:nvPr/>
        </p:nvSpPr>
        <p:spPr>
          <a:xfrm rot="5400000">
            <a:off x="1282425" y="3051700"/>
            <a:ext cx="819325" cy="3384200"/>
          </a:xfrm>
          <a:custGeom>
            <a:avLst/>
            <a:gdLst/>
            <a:ahLst/>
            <a:cxnLst/>
            <a:rect l="l" t="t" r="r" b="b"/>
            <a:pathLst>
              <a:path w="32773" h="135368" extrusionOk="0">
                <a:moveTo>
                  <a:pt x="32773" y="0"/>
                </a:moveTo>
                <a:lnTo>
                  <a:pt x="32773" y="0"/>
                </a:lnTo>
                <a:cubicBezTo>
                  <a:pt x="32772" y="1"/>
                  <a:pt x="12156" y="14749"/>
                  <a:pt x="16884" y="36501"/>
                </a:cubicBezTo>
                <a:cubicBezTo>
                  <a:pt x="21613" y="58253"/>
                  <a:pt x="32684" y="62255"/>
                  <a:pt x="16343" y="89509"/>
                </a:cubicBezTo>
                <a:cubicBezTo>
                  <a:pt x="1" y="116766"/>
                  <a:pt x="32401" y="135367"/>
                  <a:pt x="32401" y="135367"/>
                </a:cubicBezTo>
                <a:lnTo>
                  <a:pt x="3277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9"/>
          <p:cNvSpPr/>
          <p:nvPr/>
        </p:nvSpPr>
        <p:spPr>
          <a:xfrm rot="5400000">
            <a:off x="-1385450" y="1641238"/>
            <a:ext cx="3275400" cy="504525"/>
          </a:xfrm>
          <a:custGeom>
            <a:avLst/>
            <a:gdLst/>
            <a:ahLst/>
            <a:cxnLst/>
            <a:rect l="l" t="t" r="r" b="b"/>
            <a:pathLst>
              <a:path w="131016" h="20181" extrusionOk="0">
                <a:moveTo>
                  <a:pt x="25838" y="1"/>
                </a:moveTo>
                <a:cubicBezTo>
                  <a:pt x="6842" y="1"/>
                  <a:pt x="0" y="20178"/>
                  <a:pt x="0" y="20178"/>
                </a:cubicBezTo>
                <a:lnTo>
                  <a:pt x="0" y="20181"/>
                </a:lnTo>
                <a:lnTo>
                  <a:pt x="131016" y="20181"/>
                </a:lnTo>
                <a:cubicBezTo>
                  <a:pt x="131016" y="20181"/>
                  <a:pt x="122212" y="8215"/>
                  <a:pt x="108815" y="8215"/>
                </a:cubicBezTo>
                <a:cubicBezTo>
                  <a:pt x="105950" y="8215"/>
                  <a:pt x="102875" y="8763"/>
                  <a:pt x="99631" y="10091"/>
                </a:cubicBezTo>
                <a:cubicBezTo>
                  <a:pt x="93778" y="12488"/>
                  <a:pt x="87492" y="14982"/>
                  <a:pt x="78789" y="14982"/>
                </a:cubicBezTo>
                <a:cubicBezTo>
                  <a:pt x="69901" y="14982"/>
                  <a:pt x="58491" y="12380"/>
                  <a:pt x="42447" y="4415"/>
                </a:cubicBezTo>
                <a:cubicBezTo>
                  <a:pt x="36095" y="1262"/>
                  <a:pt x="30587" y="1"/>
                  <a:pt x="258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 rot="5400000">
            <a:off x="-1210600" y="1210638"/>
            <a:ext cx="2862100" cy="440825"/>
          </a:xfrm>
          <a:custGeom>
            <a:avLst/>
            <a:gdLst/>
            <a:ahLst/>
            <a:cxnLst/>
            <a:rect l="l" t="t" r="r" b="b"/>
            <a:pathLst>
              <a:path w="114484" h="17633" extrusionOk="0">
                <a:moveTo>
                  <a:pt x="22578" y="1"/>
                </a:moveTo>
                <a:cubicBezTo>
                  <a:pt x="5980" y="1"/>
                  <a:pt x="1" y="17632"/>
                  <a:pt x="1" y="17632"/>
                </a:cubicBezTo>
                <a:lnTo>
                  <a:pt x="114484" y="17632"/>
                </a:lnTo>
                <a:cubicBezTo>
                  <a:pt x="114484" y="17632"/>
                  <a:pt x="106791" y="7178"/>
                  <a:pt x="95085" y="7178"/>
                </a:cubicBezTo>
                <a:cubicBezTo>
                  <a:pt x="92581" y="7178"/>
                  <a:pt x="89894" y="7656"/>
                  <a:pt x="87059" y="8817"/>
                </a:cubicBezTo>
                <a:cubicBezTo>
                  <a:pt x="81944" y="10911"/>
                  <a:pt x="76451" y="13091"/>
                  <a:pt x="68846" y="13091"/>
                </a:cubicBezTo>
                <a:cubicBezTo>
                  <a:pt x="61079" y="13091"/>
                  <a:pt x="51110" y="10817"/>
                  <a:pt x="37090" y="3858"/>
                </a:cubicBezTo>
                <a:cubicBezTo>
                  <a:pt x="31541" y="1103"/>
                  <a:pt x="26727" y="1"/>
                  <a:pt x="225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6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/>
          <p:nvPr/>
        </p:nvSpPr>
        <p:spPr>
          <a:xfrm rot="10800000" flipH="1">
            <a:off x="9" y="4088013"/>
            <a:ext cx="3698175" cy="1055475"/>
          </a:xfrm>
          <a:custGeom>
            <a:avLst/>
            <a:gdLst/>
            <a:ahLst/>
            <a:cxnLst/>
            <a:rect l="l" t="t" r="r" b="b"/>
            <a:pathLst>
              <a:path w="147927" h="42219" extrusionOk="0">
                <a:moveTo>
                  <a:pt x="1" y="0"/>
                </a:moveTo>
                <a:lnTo>
                  <a:pt x="1" y="27326"/>
                </a:lnTo>
                <a:cubicBezTo>
                  <a:pt x="1" y="27326"/>
                  <a:pt x="6296" y="42219"/>
                  <a:pt x="24357" y="42219"/>
                </a:cubicBezTo>
                <a:cubicBezTo>
                  <a:pt x="28646" y="42219"/>
                  <a:pt x="33599" y="41379"/>
                  <a:pt x="39290" y="39299"/>
                </a:cubicBezTo>
                <a:cubicBezTo>
                  <a:pt x="65317" y="29790"/>
                  <a:pt x="73228" y="15009"/>
                  <a:pt x="93908" y="15009"/>
                </a:cubicBezTo>
                <a:cubicBezTo>
                  <a:pt x="96787" y="15009"/>
                  <a:pt x="99913" y="15295"/>
                  <a:pt x="103370" y="15922"/>
                </a:cubicBezTo>
                <a:cubicBezTo>
                  <a:pt x="106443" y="16479"/>
                  <a:pt x="109374" y="16728"/>
                  <a:pt x="112158" y="16728"/>
                </a:cubicBezTo>
                <a:cubicBezTo>
                  <a:pt x="135001" y="16728"/>
                  <a:pt x="147927" y="0"/>
                  <a:pt x="1479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5"/>
          <p:cNvSpPr/>
          <p:nvPr/>
        </p:nvSpPr>
        <p:spPr>
          <a:xfrm flipH="1">
            <a:off x="5445834" y="6150"/>
            <a:ext cx="3698175" cy="1055475"/>
          </a:xfrm>
          <a:custGeom>
            <a:avLst/>
            <a:gdLst/>
            <a:ahLst/>
            <a:cxnLst/>
            <a:rect l="l" t="t" r="r" b="b"/>
            <a:pathLst>
              <a:path w="147927" h="42219" extrusionOk="0">
                <a:moveTo>
                  <a:pt x="1" y="0"/>
                </a:moveTo>
                <a:lnTo>
                  <a:pt x="1" y="27326"/>
                </a:lnTo>
                <a:cubicBezTo>
                  <a:pt x="1" y="27326"/>
                  <a:pt x="6296" y="42219"/>
                  <a:pt x="24357" y="42219"/>
                </a:cubicBezTo>
                <a:cubicBezTo>
                  <a:pt x="28646" y="42219"/>
                  <a:pt x="33599" y="41379"/>
                  <a:pt x="39290" y="39299"/>
                </a:cubicBezTo>
                <a:cubicBezTo>
                  <a:pt x="65317" y="29790"/>
                  <a:pt x="73228" y="15009"/>
                  <a:pt x="93908" y="15009"/>
                </a:cubicBezTo>
                <a:cubicBezTo>
                  <a:pt x="96787" y="15009"/>
                  <a:pt x="99913" y="15295"/>
                  <a:pt x="103370" y="15922"/>
                </a:cubicBezTo>
                <a:cubicBezTo>
                  <a:pt x="106443" y="16479"/>
                  <a:pt x="109374" y="16728"/>
                  <a:pt x="112158" y="16728"/>
                </a:cubicBezTo>
                <a:cubicBezTo>
                  <a:pt x="135001" y="16728"/>
                  <a:pt x="147927" y="0"/>
                  <a:pt x="1479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/>
          <p:nvPr/>
        </p:nvSpPr>
        <p:spPr>
          <a:xfrm rot="10800000" flipH="1">
            <a:off x="9" y="4088013"/>
            <a:ext cx="3698175" cy="1055475"/>
          </a:xfrm>
          <a:custGeom>
            <a:avLst/>
            <a:gdLst/>
            <a:ahLst/>
            <a:cxnLst/>
            <a:rect l="l" t="t" r="r" b="b"/>
            <a:pathLst>
              <a:path w="147927" h="42219" extrusionOk="0">
                <a:moveTo>
                  <a:pt x="1" y="0"/>
                </a:moveTo>
                <a:lnTo>
                  <a:pt x="1" y="27326"/>
                </a:lnTo>
                <a:cubicBezTo>
                  <a:pt x="1" y="27326"/>
                  <a:pt x="6296" y="42219"/>
                  <a:pt x="24357" y="42219"/>
                </a:cubicBezTo>
                <a:cubicBezTo>
                  <a:pt x="28646" y="42219"/>
                  <a:pt x="33599" y="41379"/>
                  <a:pt x="39290" y="39299"/>
                </a:cubicBezTo>
                <a:cubicBezTo>
                  <a:pt x="65317" y="29790"/>
                  <a:pt x="73228" y="15009"/>
                  <a:pt x="93908" y="15009"/>
                </a:cubicBezTo>
                <a:cubicBezTo>
                  <a:pt x="96787" y="15009"/>
                  <a:pt x="99913" y="15295"/>
                  <a:pt x="103370" y="15922"/>
                </a:cubicBezTo>
                <a:cubicBezTo>
                  <a:pt x="106443" y="16479"/>
                  <a:pt x="109374" y="16728"/>
                  <a:pt x="112158" y="16728"/>
                </a:cubicBezTo>
                <a:cubicBezTo>
                  <a:pt x="135001" y="16728"/>
                  <a:pt x="147927" y="0"/>
                  <a:pt x="1479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9"/>
          <p:cNvSpPr/>
          <p:nvPr/>
        </p:nvSpPr>
        <p:spPr>
          <a:xfrm flipH="1">
            <a:off x="5445834" y="6150"/>
            <a:ext cx="3698175" cy="1055475"/>
          </a:xfrm>
          <a:custGeom>
            <a:avLst/>
            <a:gdLst/>
            <a:ahLst/>
            <a:cxnLst/>
            <a:rect l="l" t="t" r="r" b="b"/>
            <a:pathLst>
              <a:path w="147927" h="42219" extrusionOk="0">
                <a:moveTo>
                  <a:pt x="1" y="0"/>
                </a:moveTo>
                <a:lnTo>
                  <a:pt x="1" y="27326"/>
                </a:lnTo>
                <a:cubicBezTo>
                  <a:pt x="1" y="27326"/>
                  <a:pt x="6296" y="42219"/>
                  <a:pt x="24357" y="42219"/>
                </a:cubicBezTo>
                <a:cubicBezTo>
                  <a:pt x="28646" y="42219"/>
                  <a:pt x="33599" y="41379"/>
                  <a:pt x="39290" y="39299"/>
                </a:cubicBezTo>
                <a:cubicBezTo>
                  <a:pt x="65317" y="29790"/>
                  <a:pt x="73228" y="15009"/>
                  <a:pt x="93908" y="15009"/>
                </a:cubicBezTo>
                <a:cubicBezTo>
                  <a:pt x="96787" y="15009"/>
                  <a:pt x="99913" y="15295"/>
                  <a:pt x="103370" y="15922"/>
                </a:cubicBezTo>
                <a:cubicBezTo>
                  <a:pt x="106443" y="16479"/>
                  <a:pt x="109374" y="16728"/>
                  <a:pt x="112158" y="16728"/>
                </a:cubicBezTo>
                <a:cubicBezTo>
                  <a:pt x="135001" y="16728"/>
                  <a:pt x="147927" y="0"/>
                  <a:pt x="1479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/>
          <p:nvPr/>
        </p:nvSpPr>
        <p:spPr>
          <a:xfrm rot="10800000">
            <a:off x="5445834" y="4088013"/>
            <a:ext cx="3698175" cy="1055475"/>
          </a:xfrm>
          <a:custGeom>
            <a:avLst/>
            <a:gdLst/>
            <a:ahLst/>
            <a:cxnLst/>
            <a:rect l="l" t="t" r="r" b="b"/>
            <a:pathLst>
              <a:path w="147927" h="42219" extrusionOk="0">
                <a:moveTo>
                  <a:pt x="1" y="0"/>
                </a:moveTo>
                <a:lnTo>
                  <a:pt x="1" y="27326"/>
                </a:lnTo>
                <a:cubicBezTo>
                  <a:pt x="1" y="27326"/>
                  <a:pt x="6296" y="42219"/>
                  <a:pt x="24357" y="42219"/>
                </a:cubicBezTo>
                <a:cubicBezTo>
                  <a:pt x="28646" y="42219"/>
                  <a:pt x="33599" y="41379"/>
                  <a:pt x="39290" y="39299"/>
                </a:cubicBezTo>
                <a:cubicBezTo>
                  <a:pt x="65317" y="29790"/>
                  <a:pt x="73228" y="15009"/>
                  <a:pt x="93908" y="15009"/>
                </a:cubicBezTo>
                <a:cubicBezTo>
                  <a:pt x="96787" y="15009"/>
                  <a:pt x="99913" y="15295"/>
                  <a:pt x="103370" y="15922"/>
                </a:cubicBezTo>
                <a:cubicBezTo>
                  <a:pt x="106443" y="16479"/>
                  <a:pt x="109374" y="16728"/>
                  <a:pt x="112158" y="16728"/>
                </a:cubicBezTo>
                <a:cubicBezTo>
                  <a:pt x="135001" y="16728"/>
                  <a:pt x="147927" y="0"/>
                  <a:pt x="1479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0"/>
          <p:cNvSpPr/>
          <p:nvPr/>
        </p:nvSpPr>
        <p:spPr>
          <a:xfrm>
            <a:off x="9" y="6150"/>
            <a:ext cx="3698175" cy="1055475"/>
          </a:xfrm>
          <a:custGeom>
            <a:avLst/>
            <a:gdLst/>
            <a:ahLst/>
            <a:cxnLst/>
            <a:rect l="l" t="t" r="r" b="b"/>
            <a:pathLst>
              <a:path w="147927" h="42219" extrusionOk="0">
                <a:moveTo>
                  <a:pt x="1" y="0"/>
                </a:moveTo>
                <a:lnTo>
                  <a:pt x="1" y="27326"/>
                </a:lnTo>
                <a:cubicBezTo>
                  <a:pt x="1" y="27326"/>
                  <a:pt x="6296" y="42219"/>
                  <a:pt x="24357" y="42219"/>
                </a:cubicBezTo>
                <a:cubicBezTo>
                  <a:pt x="28646" y="42219"/>
                  <a:pt x="33599" y="41379"/>
                  <a:pt x="39290" y="39299"/>
                </a:cubicBezTo>
                <a:cubicBezTo>
                  <a:pt x="65317" y="29790"/>
                  <a:pt x="73228" y="15009"/>
                  <a:pt x="93908" y="15009"/>
                </a:cubicBezTo>
                <a:cubicBezTo>
                  <a:pt x="96787" y="15009"/>
                  <a:pt x="99913" y="15295"/>
                  <a:pt x="103370" y="15922"/>
                </a:cubicBezTo>
                <a:cubicBezTo>
                  <a:pt x="106443" y="16479"/>
                  <a:pt x="109374" y="16728"/>
                  <a:pt x="112158" y="16728"/>
                </a:cubicBezTo>
                <a:cubicBezTo>
                  <a:pt x="135001" y="16728"/>
                  <a:pt x="147927" y="0"/>
                  <a:pt x="1479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16800"/>
            <a:ext cx="7704000" cy="3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1" r:id="rId4"/>
    <p:sldLayoutId id="2147483675" r:id="rId5"/>
    <p:sldLayoutId id="2147483676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04E938A-18A2-FD46-9B95-A328C58CBB37}"/>
              </a:ext>
            </a:extLst>
          </p:cNvPr>
          <p:cNvSpPr/>
          <p:nvPr/>
        </p:nvSpPr>
        <p:spPr>
          <a:xfrm>
            <a:off x="446729" y="445858"/>
            <a:ext cx="8250541" cy="16691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Street Greenery Distribution to Understand Socio-Economic Situation in Residential and Commercial Areas: A Machine Learning Approach Using Street View and Satellite Imagery.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01A200-6A40-F11F-D6B1-DDC2D944B080}"/>
              </a:ext>
            </a:extLst>
          </p:cNvPr>
          <p:cNvSpPr/>
          <p:nvPr/>
        </p:nvSpPr>
        <p:spPr>
          <a:xfrm>
            <a:off x="446729" y="2193950"/>
            <a:ext cx="8250541" cy="23920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758D4C-5A69-ABFA-9708-E6D7298209AB}"/>
              </a:ext>
            </a:extLst>
          </p:cNvPr>
          <p:cNvSpPr txBox="1"/>
          <p:nvPr/>
        </p:nvSpPr>
        <p:spPr>
          <a:xfrm>
            <a:off x="642174" y="2380232"/>
            <a:ext cx="426487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PRESENTED BY	GROUP NO: 4411</a:t>
            </a:r>
          </a:p>
          <a:p>
            <a:endParaRPr lang="en-US" sz="1400" dirty="0"/>
          </a:p>
          <a:p>
            <a:r>
              <a:rPr lang="en-US" cap="none" dirty="0">
                <a:latin typeface="+mn-lt"/>
              </a:rPr>
              <a:t>ID: 190204024	</a:t>
            </a:r>
            <a:r>
              <a:rPr lang="en-US" cap="none" dirty="0" err="1">
                <a:latin typeface="+mn-lt"/>
              </a:rPr>
              <a:t>Sudeepta</a:t>
            </a:r>
            <a:r>
              <a:rPr lang="en-US" cap="none" dirty="0">
                <a:latin typeface="+mn-lt"/>
              </a:rPr>
              <a:t> Chandra Paul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+mn-lt"/>
                <a:ea typeface="Arial" panose="020B0604020202020204" pitchFamily="34" charset="0"/>
                <a:cs typeface="Arial" panose="020B0604020202020204" pitchFamily="34" charset="0"/>
              </a:rPr>
              <a:t>ID: </a:t>
            </a:r>
            <a:r>
              <a:rPr lang="en-US" cap="none" dirty="0">
                <a:latin typeface="+mn-lt"/>
              </a:rPr>
              <a:t>190204106  	Janak Mallik</a:t>
            </a:r>
          </a:p>
          <a:p>
            <a:r>
              <a:rPr lang="en-US" cap="none" dirty="0">
                <a:latin typeface="+mn-lt"/>
              </a:rPr>
              <a:t>ID: 190204092 	MD. </a:t>
            </a:r>
            <a:r>
              <a:rPr lang="en-US" cap="none" dirty="0" err="1">
                <a:latin typeface="+mn-lt"/>
              </a:rPr>
              <a:t>Habibun</a:t>
            </a:r>
            <a:r>
              <a:rPr lang="en-US" cap="none" dirty="0">
                <a:latin typeface="+mn-lt"/>
              </a:rPr>
              <a:t> Nabi</a:t>
            </a:r>
          </a:p>
          <a:p>
            <a:r>
              <a:rPr lang="en-US" cap="none" dirty="0">
                <a:latin typeface="+mn-lt"/>
              </a:rPr>
              <a:t>ID: 190104040 	</a:t>
            </a:r>
            <a:r>
              <a:rPr lang="en-US" cap="none" dirty="0" err="1">
                <a:latin typeface="+mn-lt"/>
              </a:rPr>
              <a:t>Hasibul</a:t>
            </a:r>
            <a:r>
              <a:rPr lang="en-US" cap="none" dirty="0">
                <a:latin typeface="+mn-lt"/>
              </a:rPr>
              <a:t> Haque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3AFD17-5EC3-7201-EF4A-3A15FB2CDB12}"/>
              </a:ext>
            </a:extLst>
          </p:cNvPr>
          <p:cNvSpPr txBox="1"/>
          <p:nvPr/>
        </p:nvSpPr>
        <p:spPr>
          <a:xfrm>
            <a:off x="5102492" y="2352311"/>
            <a:ext cx="28060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SUPERVISED BY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/>
              <a:t>Mr. </a:t>
            </a:r>
            <a:r>
              <a:rPr lang="en-US" dirty="0" err="1"/>
              <a:t>Shoeb</a:t>
            </a:r>
            <a:r>
              <a:rPr lang="en-US" dirty="0"/>
              <a:t> Mohammad Shahriar,</a:t>
            </a:r>
          </a:p>
          <a:p>
            <a:r>
              <a:rPr lang="en-US" dirty="0"/>
              <a:t>Assistant Professor</a:t>
            </a:r>
          </a:p>
          <a:p>
            <a:r>
              <a:rPr lang="en-US" dirty="0"/>
              <a:t>Department of CSE, AUST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EC13F0B1-4C01-38A2-3997-0334F099A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7371"/>
            <a:ext cx="9144000" cy="815700"/>
          </a:xfrm>
        </p:spPr>
        <p:txBody>
          <a:bodyPr/>
          <a:lstStyle/>
          <a:p>
            <a:r>
              <a:rPr lang="en-US" dirty="0"/>
              <a:t>PROPOSED METHODOLOGY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6F0BFA-CD20-C55B-402A-762635612B38}"/>
              </a:ext>
            </a:extLst>
          </p:cNvPr>
          <p:cNvSpPr txBox="1"/>
          <p:nvPr/>
        </p:nvSpPr>
        <p:spPr>
          <a:xfrm>
            <a:off x="474650" y="974390"/>
            <a:ext cx="5653924" cy="3770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Collection of Satellite and Google Street View (GSV) Images:</a:t>
            </a:r>
          </a:p>
          <a:p>
            <a:r>
              <a:rPr lang="en-US" dirty="0"/>
              <a:t>- road map collection</a:t>
            </a:r>
          </a:p>
          <a:p>
            <a:r>
              <a:rPr lang="en-US" dirty="0"/>
              <a:t>- Sample sites will be generated using ArcGIS.</a:t>
            </a:r>
          </a:p>
          <a:p>
            <a:r>
              <a:rPr lang="en-US" dirty="0"/>
              <a:t>- Satellite and GSV images collection</a:t>
            </a:r>
          </a:p>
          <a:p>
            <a:endParaRPr lang="en-US" sz="500" dirty="0"/>
          </a:p>
          <a:p>
            <a:r>
              <a:rPr lang="en-US" b="1" dirty="0"/>
              <a:t>Green View Index Calculation and Mapping:</a:t>
            </a:r>
          </a:p>
          <a:p>
            <a:r>
              <a:rPr lang="en-US" dirty="0"/>
              <a:t>- Object-based image analysis</a:t>
            </a:r>
          </a:p>
          <a:p>
            <a:r>
              <a:rPr lang="en-US" dirty="0"/>
              <a:t>- The images will be segmented using the mean-shift algorithm.</a:t>
            </a:r>
          </a:p>
          <a:p>
            <a:r>
              <a:rPr lang="en-US" dirty="0"/>
              <a:t>- Spectral analysis and rules to differentiate green areas from non-green areas.</a:t>
            </a:r>
          </a:p>
          <a:p>
            <a:r>
              <a:rPr lang="en-US" dirty="0"/>
              <a:t>- The green view index calculation</a:t>
            </a:r>
          </a:p>
          <a:p>
            <a:endParaRPr lang="en-US" sz="500" dirty="0"/>
          </a:p>
          <a:p>
            <a:r>
              <a:rPr lang="en-US" b="1" dirty="0"/>
              <a:t>Extraction of social variables:</a:t>
            </a:r>
          </a:p>
          <a:p>
            <a:r>
              <a:rPr lang="en-US" dirty="0"/>
              <a:t>- Social variable collection</a:t>
            </a:r>
          </a:p>
          <a:p>
            <a:endParaRPr lang="en-US" sz="500" dirty="0"/>
          </a:p>
          <a:p>
            <a:r>
              <a:rPr lang="en-US" b="1" dirty="0"/>
              <a:t>Statistical Analyses:</a:t>
            </a:r>
          </a:p>
          <a:p>
            <a:r>
              <a:rPr lang="en-US" dirty="0"/>
              <a:t>Ordinary least square (OLS) multivariate regression will be conducted to model the relationships between the green view index and the independent variables.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67D23B-1B38-6BF8-F649-9DCA7E7A4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939" y="1123368"/>
            <a:ext cx="2436073" cy="289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138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EC13F0B1-4C01-38A2-3997-0334F099A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7371"/>
            <a:ext cx="9144000" cy="8157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6F0BFA-CD20-C55B-402A-762635612B38}"/>
              </a:ext>
            </a:extLst>
          </p:cNvPr>
          <p:cNvSpPr txBox="1"/>
          <p:nvPr/>
        </p:nvSpPr>
        <p:spPr>
          <a:xfrm>
            <a:off x="509552" y="1553742"/>
            <a:ext cx="5290956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Our research focused on exploring street greenery distribution and its correlation with the socio-economic situation in residential and commercial areas.</a:t>
            </a:r>
          </a:p>
          <a:p>
            <a:pPr algn="just"/>
            <a:endParaRPr lang="en-US" sz="500" dirty="0"/>
          </a:p>
          <a:p>
            <a:pPr algn="just"/>
            <a:r>
              <a:rPr lang="en-US" dirty="0"/>
              <a:t>By utilizing a machine learning approach and analyzing street view and satellite imagery, we want to gather comprehensive data on street greenery coverage and its spatial distribution.</a:t>
            </a:r>
          </a:p>
          <a:p>
            <a:pPr algn="just"/>
            <a:endParaRPr lang="en-US" sz="500" dirty="0"/>
          </a:p>
          <a:p>
            <a:pPr algn="just"/>
            <a:r>
              <a:rPr lang="en-US" dirty="0"/>
              <a:t>Our desire is to enhances understanding the distribution of street greenery and it’s influences on socio-economic factors driving sustainable and inclusive urban planning. Overall, our aim is to foster vibrant, healthy, and equitable communities through our research and its impact on urban planning and development.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123BC8-C3AF-67C8-9C7C-30830D7C5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070" y="1343243"/>
            <a:ext cx="2746254" cy="274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41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EC13F0B1-4C01-38A2-3997-0334F099A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7371"/>
            <a:ext cx="9144000" cy="8157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6F0BFA-CD20-C55B-402A-762635612B38}"/>
              </a:ext>
            </a:extLst>
          </p:cNvPr>
          <p:cNvSpPr txBox="1"/>
          <p:nvPr/>
        </p:nvSpPr>
        <p:spPr>
          <a:xfrm>
            <a:off x="638684" y="1113071"/>
            <a:ext cx="786663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/>
              <a:t>[1] </a:t>
            </a:r>
            <a:r>
              <a:rPr lang="en-US" dirty="0"/>
              <a:t>Rustamov, J.; Rustamov, Z.; </a:t>
            </a:r>
            <a:r>
              <a:rPr lang="en-US" dirty="0" err="1"/>
              <a:t>Zaki</a:t>
            </a:r>
            <a:r>
              <a:rPr lang="en-US" dirty="0"/>
              <a:t>, N. Green Space Quality Analysis Using Machine Learning Approaches. Sustainability 2023, 15, 7782.</a:t>
            </a:r>
          </a:p>
          <a:p>
            <a:pPr algn="just"/>
            <a:endParaRPr lang="en-US" sz="500" dirty="0"/>
          </a:p>
          <a:p>
            <a:pPr algn="just"/>
            <a:r>
              <a:rPr lang="en-US" b="1" dirty="0"/>
              <a:t>[2] </a:t>
            </a:r>
            <a:r>
              <a:rPr lang="en-US" dirty="0"/>
              <a:t>Wang, R.; Feng, Z.; Pearce, J.; Yao, Y.; Li, X.; Liu, Y. The distribution of greenspace quantity and quality and their association with </a:t>
            </a:r>
            <a:r>
              <a:rPr lang="en-US" dirty="0" err="1"/>
              <a:t>neighbourhood</a:t>
            </a:r>
            <a:r>
              <a:rPr lang="en-US" dirty="0"/>
              <a:t> socioeconomic conditions in Guangzhou, China: A new approach using deep learning method and street view images. Sustain. Cities Soc. 2021, 66, 102664.</a:t>
            </a:r>
          </a:p>
          <a:p>
            <a:pPr algn="just"/>
            <a:endParaRPr lang="en-US" sz="500" dirty="0"/>
          </a:p>
          <a:p>
            <a:pPr algn="just"/>
            <a:r>
              <a:rPr lang="en-US" b="1" dirty="0"/>
              <a:t>[3] </a:t>
            </a:r>
            <a:r>
              <a:rPr lang="en-US" dirty="0"/>
              <a:t>Ye, Y.; Richards, D.; Lu, Y.; Song, X.; Zhuang, Y.; Zeng, W.; Zhong, T. Measuring daily accessed street greenery: A human-scale approach for informing better urban planning practices. </a:t>
            </a:r>
            <a:r>
              <a:rPr lang="en-US" dirty="0" err="1"/>
              <a:t>Landsc</a:t>
            </a:r>
            <a:r>
              <a:rPr lang="en-US" dirty="0"/>
              <a:t>. Urban Plan. 2019, 191, 103434.</a:t>
            </a:r>
          </a:p>
          <a:p>
            <a:pPr algn="just"/>
            <a:endParaRPr lang="en-US" sz="500" dirty="0"/>
          </a:p>
          <a:p>
            <a:pPr algn="just"/>
            <a:r>
              <a:rPr lang="en-US" b="1" dirty="0"/>
              <a:t>[4] </a:t>
            </a:r>
            <a:r>
              <a:rPr lang="en-US" dirty="0"/>
              <a:t>Moreno-</a:t>
            </a:r>
            <a:r>
              <a:rPr lang="en-US" dirty="0" err="1"/>
              <a:t>Armendáriz</a:t>
            </a:r>
            <a:r>
              <a:rPr lang="en-US" dirty="0"/>
              <a:t>, M.A.; Calvo, H.; </a:t>
            </a:r>
            <a:r>
              <a:rPr lang="en-US" dirty="0" err="1"/>
              <a:t>Duchanoy</a:t>
            </a:r>
            <a:r>
              <a:rPr lang="en-US" dirty="0"/>
              <a:t>, C.A.; López-Juárez, A.P.; Vargas-Monroy, I.A.; Suarez-</a:t>
            </a:r>
            <a:r>
              <a:rPr lang="en-US" dirty="0" err="1"/>
              <a:t>Castañon</a:t>
            </a:r>
            <a:r>
              <a:rPr lang="en-US" dirty="0"/>
              <a:t>, M.S. Deep Green Diagnostics: Urban Green Space Analysis Using Deep Learning and Drone Images. Sensors 2019, 19, 5287.</a:t>
            </a:r>
          </a:p>
          <a:p>
            <a:pPr algn="just"/>
            <a:endParaRPr lang="en-US" sz="500" dirty="0"/>
          </a:p>
          <a:p>
            <a:pPr algn="just"/>
            <a:r>
              <a:rPr lang="en-US" b="1" dirty="0"/>
              <a:t>[5] </a:t>
            </a:r>
            <a:r>
              <a:rPr lang="en-US" dirty="0"/>
              <a:t>Xia, Y.; </a:t>
            </a:r>
            <a:r>
              <a:rPr lang="en-US" dirty="0" err="1"/>
              <a:t>Yabuki</a:t>
            </a:r>
            <a:r>
              <a:rPr lang="en-US" dirty="0"/>
              <a:t>, N.; Fukuda, T. Development of a system for assessing the quality of urban street-level greenery using street view images and deep learning. Urban For. Urban Green. 2021, 59, 126995.</a:t>
            </a:r>
          </a:p>
        </p:txBody>
      </p:sp>
    </p:spTree>
    <p:extLst>
      <p:ext uri="{BB962C8B-B14F-4D97-AF65-F5344CB8AC3E}">
        <p14:creationId xmlns:p14="http://schemas.microsoft.com/office/powerpoint/2010/main" val="3853441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5502656-0610-7050-D33B-99644CAE2C32}"/>
              </a:ext>
            </a:extLst>
          </p:cNvPr>
          <p:cNvSpPr txBox="1"/>
          <p:nvPr/>
        </p:nvSpPr>
        <p:spPr>
          <a:xfrm>
            <a:off x="2286000" y="2072049"/>
            <a:ext cx="4572000" cy="1000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Montserrat Black" panose="00000A00000000000000" pitchFamily="2" charset="0"/>
              </a:rPr>
              <a:t>Thank You!</a:t>
            </a:r>
            <a:br>
              <a:rPr lang="en-US" sz="3600" dirty="0">
                <a:solidFill>
                  <a:srgbClr val="002060"/>
                </a:solidFill>
                <a:latin typeface="Montserrat Black" panose="00000A00000000000000" pitchFamily="2" charset="0"/>
              </a:rPr>
            </a:br>
            <a:endParaRPr lang="en-US" sz="900" dirty="0">
              <a:solidFill>
                <a:srgbClr val="002060"/>
              </a:solidFill>
              <a:latin typeface="Montserrat Black" panose="00000A00000000000000" pitchFamily="2" charset="0"/>
            </a:endParaRPr>
          </a:p>
          <a:p>
            <a:pPr algn="ctr"/>
            <a:r>
              <a:rPr lang="en-US" sz="1400" dirty="0">
                <a:solidFill>
                  <a:srgbClr val="002060"/>
                </a:solidFill>
                <a:latin typeface="Montserrat Black" panose="00000A00000000000000" pitchFamily="2" charset="0"/>
              </a:rPr>
              <a:t>We are open to any relatable queries.</a:t>
            </a:r>
          </a:p>
        </p:txBody>
      </p:sp>
    </p:spTree>
    <p:extLst>
      <p:ext uri="{BB962C8B-B14F-4D97-AF65-F5344CB8AC3E}">
        <p14:creationId xmlns:p14="http://schemas.microsoft.com/office/powerpoint/2010/main" val="3442049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60973" y="290391"/>
            <a:ext cx="4822053" cy="8157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966D39-85B4-414A-21B7-65333064A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573" y="1405912"/>
            <a:ext cx="2921783" cy="29217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DB7DA2-22F9-2990-092F-AF87BC58E4FF}"/>
              </a:ext>
            </a:extLst>
          </p:cNvPr>
          <p:cNvSpPr txBox="1"/>
          <p:nvPr/>
        </p:nvSpPr>
        <p:spPr>
          <a:xfrm>
            <a:off x="452644" y="1106091"/>
            <a:ext cx="5316929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1.Urban green spaces provide multiple benefits, but absence or unequal access in their distribution raise concerns.</a:t>
            </a:r>
          </a:p>
          <a:p>
            <a:endParaRPr lang="en-US" sz="500" dirty="0"/>
          </a:p>
          <a:p>
            <a:r>
              <a:rPr lang="en-US" dirty="0"/>
              <a:t>2.This research investigates the correlation between the socio-economic situation and street greenery distribution.</a:t>
            </a:r>
          </a:p>
          <a:p>
            <a:endParaRPr lang="en-US" sz="500" dirty="0"/>
          </a:p>
          <a:p>
            <a:r>
              <a:rPr lang="en-US" dirty="0"/>
              <a:t>3.Street greenery contributes to neighborhood attractiveness, walkability, creating a peaceful environment and resident well-being.</a:t>
            </a:r>
          </a:p>
          <a:p>
            <a:endParaRPr lang="en-US" sz="500" dirty="0"/>
          </a:p>
          <a:p>
            <a:r>
              <a:rPr lang="en-US" dirty="0"/>
              <a:t>4.Greenery helps reduce the urban heat island effect, reduce power consumption contributing to a more sustainable urban environment.</a:t>
            </a:r>
          </a:p>
          <a:p>
            <a:endParaRPr lang="en-US" sz="500" dirty="0"/>
          </a:p>
          <a:p>
            <a:r>
              <a:rPr lang="en-US" dirty="0"/>
              <a:t>5.The goal is to promote greenery and it's equitable access to urban green spaces.</a:t>
            </a:r>
          </a:p>
        </p:txBody>
      </p:sp>
    </p:spTree>
    <p:extLst>
      <p:ext uri="{BB962C8B-B14F-4D97-AF65-F5344CB8AC3E}">
        <p14:creationId xmlns:p14="http://schemas.microsoft.com/office/powerpoint/2010/main" val="3533979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EB2976F8-0E7D-CC0D-CFE4-B263CA93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0973" y="290391"/>
            <a:ext cx="4822053" cy="815700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C315434-EC64-A30A-9D30-2B6173C81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935" y="1275962"/>
            <a:ext cx="2591575" cy="25915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CC7C29A-9B77-BDAC-85DF-BB89BC006F82}"/>
              </a:ext>
            </a:extLst>
          </p:cNvPr>
          <p:cNvSpPr txBox="1"/>
          <p:nvPr/>
        </p:nvSpPr>
        <p:spPr>
          <a:xfrm>
            <a:off x="452644" y="1106091"/>
            <a:ext cx="5316929" cy="2477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1.The motivation behind this thesis stems from the importance of urban green spaces in enhancing the quality of life and well-being of urban residents.</a:t>
            </a:r>
          </a:p>
          <a:p>
            <a:endParaRPr lang="en-US" sz="500" dirty="0"/>
          </a:p>
          <a:p>
            <a:r>
              <a:rPr lang="en-US" dirty="0"/>
              <a:t>2.How greenery is distributed in residential areas, and is it sufficient enough for a stable socio-economic conditions.</a:t>
            </a:r>
          </a:p>
          <a:p>
            <a:endParaRPr lang="en-US" sz="500" dirty="0"/>
          </a:p>
          <a:p>
            <a:r>
              <a:rPr lang="en-US" dirty="0"/>
              <a:t>3.Comparing the distribution of greenery with parameters such as property values, thermal comfort, energy consumption, and respiratory diseases.</a:t>
            </a:r>
          </a:p>
          <a:p>
            <a:endParaRPr lang="en-US" sz="500" dirty="0"/>
          </a:p>
          <a:p>
            <a:r>
              <a:rPr lang="en-US" dirty="0"/>
              <a:t>4.Informing urban planning and policy-making for quality access to green spaces and addressing environmental disparities.</a:t>
            </a:r>
          </a:p>
        </p:txBody>
      </p:sp>
    </p:spTree>
    <p:extLst>
      <p:ext uri="{BB962C8B-B14F-4D97-AF65-F5344CB8AC3E}">
        <p14:creationId xmlns:p14="http://schemas.microsoft.com/office/powerpoint/2010/main" val="3073098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804A1D13-4E13-CAE0-B672-A44E518C0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535" y="297371"/>
            <a:ext cx="5412492" cy="815700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4ABA58-57F6-A796-7637-483C125B4F09}"/>
              </a:ext>
            </a:extLst>
          </p:cNvPr>
          <p:cNvSpPr txBox="1"/>
          <p:nvPr/>
        </p:nvSpPr>
        <p:spPr>
          <a:xfrm>
            <a:off x="954535" y="1179645"/>
            <a:ext cx="737976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1. “Who lives in greener neighborhoods? The distribution of street greenery and its association with residents’ socioeconomic conditions in Hartford, Connecticut, USA.” [1]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DATASET:  the dataset used in the thesis consists of google street view (GSV) images and census data, seven social variables at the block group level were chosen from the 2008-2012,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american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community survey (ACS) data.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Methodology:</a:t>
            </a:r>
            <a:endParaRPr lang="en-US" dirty="0">
              <a:effectLst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    - Collection of google street view (GSV) images.</a:t>
            </a:r>
            <a:endParaRPr lang="en-US" dirty="0">
              <a:effectLst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    - Green view index calculation and mapping.</a:t>
            </a:r>
            <a:endParaRPr lang="en-US" dirty="0">
              <a:effectLst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    - Extraction of social variables from census data.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Result: the green view index values varied from 2.6 to 61.8, with a mean value of 24.4 .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777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804A1D13-4E13-CAE0-B672-A44E518C0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535" y="297371"/>
            <a:ext cx="5412492" cy="815700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4ABA58-57F6-A796-7637-483C125B4F09}"/>
              </a:ext>
            </a:extLst>
          </p:cNvPr>
          <p:cNvSpPr txBox="1"/>
          <p:nvPr/>
        </p:nvSpPr>
        <p:spPr>
          <a:xfrm>
            <a:off x="954535" y="1179645"/>
            <a:ext cx="737976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2. “The distribution of greenspace quantity and quality and their association with neighborhood socioeconomic conditions in Guangzhou, China: A new approach using deep learning method and street view images.” [2]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Methodology:</a:t>
            </a:r>
          </a:p>
          <a:p>
            <a:pPr lvl="2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1.Machine-learning based image segmentation</a:t>
            </a:r>
          </a:p>
          <a:p>
            <a:pPr lvl="2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2.Fully convolutional neural network 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Dataset: Attributes of the dataset include street view images of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guangzhou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china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.(ADE20K dataset)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Result: The accuracy of the fcn-8s was with 0.814 for the training data and 0.811 for the test data in this study.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385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804A1D13-4E13-CAE0-B672-A44E518C0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535" y="297371"/>
            <a:ext cx="5412492" cy="815700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4ABA58-57F6-A796-7637-483C125B4F09}"/>
              </a:ext>
            </a:extLst>
          </p:cNvPr>
          <p:cNvSpPr txBox="1"/>
          <p:nvPr/>
        </p:nvSpPr>
        <p:spPr>
          <a:xfrm>
            <a:off x="954535" y="1179645"/>
            <a:ext cx="73797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3. “Measuring daily accessed street greenery: A human-scale approach for informing better urban planning practices” [3]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Methodology: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Machine-learning based extraction and classification of green view index, measuring street accessibility and integration with visible street greenery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Dataset: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The researchers used a dataset called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placepulse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2.0, which contained 1.1 million images.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Result: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The results showed an average accuracy of 70.53%.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109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804A1D13-4E13-CAE0-B672-A44E518C0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535" y="297371"/>
            <a:ext cx="5412492" cy="815700"/>
          </a:xfrm>
        </p:spPr>
        <p:txBody>
          <a:bodyPr/>
          <a:lstStyle/>
          <a:p>
            <a:r>
              <a:rPr lang="en-US" dirty="0">
                <a:latin typeface="Montserrat Black" panose="00000A00000000000000" pitchFamily="2" charset="0"/>
              </a:rPr>
              <a:t>LITERATURE</a:t>
            </a:r>
            <a:r>
              <a:rPr lang="en-US" dirty="0"/>
              <a:t> 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4ABA58-57F6-A796-7637-483C125B4F09}"/>
              </a:ext>
            </a:extLst>
          </p:cNvPr>
          <p:cNvSpPr txBox="1"/>
          <p:nvPr/>
        </p:nvSpPr>
        <p:spPr>
          <a:xfrm>
            <a:off x="954535" y="1179645"/>
            <a:ext cx="737976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4. “Deep Green Diagnostics: Urban Green Space Analysis Using Deep Learning and Drone Images” [4]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Methodology: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 convolutional neural network (CNN) for extracting features from the images and a multilayer perceptron (MLP) acting as a classifier.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Dataset: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The data for the study was collected using a DJI phantom 4 drone, which captured 9901 aerial images from parks, university campuses, suburban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neighbourhoods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and forested areas.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Result: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The study results showed that the test accuracy, precision, and recall was 72%, while the f1-score was 71%.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079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804A1D13-4E13-CAE0-B672-A44E518C0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535" y="297371"/>
            <a:ext cx="5412492" cy="815700"/>
          </a:xfrm>
        </p:spPr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4ABA58-57F6-A796-7637-483C125B4F09}"/>
              </a:ext>
            </a:extLst>
          </p:cNvPr>
          <p:cNvSpPr txBox="1"/>
          <p:nvPr/>
        </p:nvSpPr>
        <p:spPr>
          <a:xfrm>
            <a:off x="954535" y="1179645"/>
            <a:ext cx="737976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5. “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Development of a system for assessing the quality of urban street-level greenery using street view images and deep learning” [5]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Methodology: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Panoramic view green view index (PVGVI), deep convolutional neural network (CNN) using deeplabv3+.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Dataset: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The research utilized the cityscapes dataset, comprising recorded street videos from 50 cities, to evaluate their proposed method. For the study area in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suita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osaka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japan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a total of 24,920 google street view images (1000 × 1000 pixels) were utilized.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Result:</a:t>
            </a:r>
          </a:p>
          <a:p>
            <a:pPr marR="0" algn="l" rtl="0">
              <a:spcBef>
                <a:spcPts val="0"/>
              </a:spcBef>
              <a:spcAft>
                <a:spcPts val="0"/>
              </a:spcAft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The research results showed that the proposed method achieved an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miou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of 78.37%, an RMSE of 2.75%, and an MAE of 2.28%.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06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062448" y="1656112"/>
            <a:ext cx="4488240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>
                    <a:lumMod val="10000"/>
                  </a:schemeClr>
                </a:solidFill>
              </a:rPr>
              <a:t>1.Limited understanding of street greenery distribution in relation to socioeconomic factors.</a:t>
            </a:r>
          </a:p>
          <a:p>
            <a:endParaRPr lang="en-US" sz="500" dirty="0">
              <a:solidFill>
                <a:schemeClr val="accent2">
                  <a:lumMod val="10000"/>
                </a:schemeClr>
              </a:solidFill>
            </a:endParaRPr>
          </a:p>
          <a:p>
            <a:r>
              <a:rPr lang="en-US" dirty="0">
                <a:solidFill>
                  <a:schemeClr val="accent2">
                    <a:lumMod val="10000"/>
                  </a:schemeClr>
                </a:solidFill>
              </a:rPr>
              <a:t>2.Insufficient Integration of Machine Learning, advanced machine learning approach needed.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4A3EF5-B400-14BB-CDDC-E2370BA8535B}"/>
              </a:ext>
            </a:extLst>
          </p:cNvPr>
          <p:cNvSpPr txBox="1">
            <a:spLocks/>
          </p:cNvSpPr>
          <p:nvPr/>
        </p:nvSpPr>
        <p:spPr>
          <a:xfrm>
            <a:off x="1865753" y="492815"/>
            <a:ext cx="5412492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Black"/>
              <a:buNone/>
              <a:defRPr sz="35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4F22B8-605C-ACCB-2924-49FD9093D990}"/>
              </a:ext>
            </a:extLst>
          </p:cNvPr>
          <p:cNvSpPr/>
          <p:nvPr/>
        </p:nvSpPr>
        <p:spPr>
          <a:xfrm>
            <a:off x="593312" y="1079588"/>
            <a:ext cx="3189931" cy="29843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600" dirty="0">
              <a:latin typeface="Montserrat Black" panose="00000A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324228-0659-809F-5179-4CDDE10942B1}"/>
              </a:ext>
            </a:extLst>
          </p:cNvPr>
          <p:cNvSpPr txBox="1"/>
          <p:nvPr/>
        </p:nvSpPr>
        <p:spPr>
          <a:xfrm>
            <a:off x="725935" y="1971584"/>
            <a:ext cx="29246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ontserrat Black" panose="00000A00000000000000" pitchFamily="2" charset="0"/>
              </a:rPr>
              <a:t>RESEARCH GAP</a:t>
            </a:r>
          </a:p>
        </p:txBody>
      </p:sp>
    </p:spTree>
    <p:extLst>
      <p:ext uri="{BB962C8B-B14F-4D97-AF65-F5344CB8AC3E}">
        <p14:creationId xmlns:p14="http://schemas.microsoft.com/office/powerpoint/2010/main" val="3737602377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Development School Center by Slidesgo">
  <a:themeElements>
    <a:clrScheme name="Simple Light">
      <a:dk1>
        <a:srgbClr val="666466"/>
      </a:dk1>
      <a:lt1>
        <a:srgbClr val="005D77"/>
      </a:lt1>
      <a:dk2>
        <a:srgbClr val="399BD8"/>
      </a:dk2>
      <a:lt2>
        <a:srgbClr val="84C4F4"/>
      </a:lt2>
      <a:accent1>
        <a:srgbClr val="C2E9FF"/>
      </a:accent1>
      <a:accent2>
        <a:srgbClr val="D9F1FF"/>
      </a:accent2>
      <a:accent3>
        <a:srgbClr val="EC6F09"/>
      </a:accent3>
      <a:accent4>
        <a:srgbClr val="F78A2F"/>
      </a:accent4>
      <a:accent5>
        <a:srgbClr val="FFFFFF"/>
      </a:accent5>
      <a:accent6>
        <a:srgbClr val="FFFFFF"/>
      </a:accent6>
      <a:hlink>
        <a:srgbClr val="6664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1312</Words>
  <Application>Microsoft Office PowerPoint</Application>
  <PresentationFormat>On-screen Show (16:9)</PresentationFormat>
  <Paragraphs>123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Montserrat Black</vt:lpstr>
      <vt:lpstr>Bebas Neue</vt:lpstr>
      <vt:lpstr>Arial</vt:lpstr>
      <vt:lpstr>Montserrat Medium</vt:lpstr>
      <vt:lpstr>Times New Roman</vt:lpstr>
      <vt:lpstr>Software Development School Center by Slidesgo</vt:lpstr>
      <vt:lpstr>PowerPoint Presentation</vt:lpstr>
      <vt:lpstr>INTRODUCTION</vt:lpstr>
      <vt:lpstr>MOTIVATION</vt:lpstr>
      <vt:lpstr>LITERATURE REVIEW</vt:lpstr>
      <vt:lpstr>LITERATURE REVIEW</vt:lpstr>
      <vt:lpstr>LITERATURE REVIEW</vt:lpstr>
      <vt:lpstr>LITERATURE REVIEW</vt:lpstr>
      <vt:lpstr>LITERATURE REVIEW</vt:lpstr>
      <vt:lpstr>PowerPoint Presentation</vt:lpstr>
      <vt:lpstr>PROPOSED METHODOLOGY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SCHOOL CENTER</dc:title>
  <dc:creator>USER</dc:creator>
  <cp:lastModifiedBy>Janak Mallik</cp:lastModifiedBy>
  <cp:revision>56</cp:revision>
  <dcterms:modified xsi:type="dcterms:W3CDTF">2023-06-18T08:39:56Z</dcterms:modified>
</cp:coreProperties>
</file>